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8" r:id="rId7"/>
    <p:sldId id="269" r:id="rId8"/>
    <p:sldId id="263" r:id="rId9"/>
    <p:sldId id="264" r:id="rId10"/>
    <p:sldId id="265" r:id="rId11"/>
    <p:sldId id="27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7" autoAdjust="0"/>
    <p:restoredTop sz="94660"/>
  </p:normalViewPr>
  <p:slideViewPr>
    <p:cSldViewPr snapToGrid="0">
      <p:cViewPr varScale="1">
        <p:scale>
          <a:sx n="103" d="100"/>
          <a:sy n="103" d="100"/>
        </p:scale>
        <p:origin x="114"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3/31/2020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3/31/2020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3/31/2020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1.m4a"/><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jpeg"/><Relationship Id="rId5" Type="http://schemas.openxmlformats.org/officeDocument/2006/relationships/slideLayout" Target="../slideLayouts/slideLayout2.xml"/><Relationship Id="rId4" Type="http://schemas.openxmlformats.org/officeDocument/2006/relationships/audio" Target="../media/media11.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3ABC-A631-41C2-90B6-D5625685AA12}"/>
              </a:ext>
            </a:extLst>
          </p:cNvPr>
          <p:cNvSpPr>
            <a:spLocks noGrp="1"/>
          </p:cNvSpPr>
          <p:nvPr>
            <p:ph type="ctrTitle"/>
          </p:nvPr>
        </p:nvSpPr>
        <p:spPr>
          <a:xfrm>
            <a:off x="1154955" y="2099733"/>
            <a:ext cx="8825658" cy="1582805"/>
          </a:xfrm>
        </p:spPr>
        <p:txBody>
          <a:bodyPr/>
          <a:lstStyle/>
          <a:p>
            <a:r>
              <a:rPr lang="en-US" dirty="0"/>
              <a:t>Canover Insurance CO. Employee Benefit System</a:t>
            </a:r>
          </a:p>
        </p:txBody>
      </p:sp>
      <p:sp>
        <p:nvSpPr>
          <p:cNvPr id="3" name="Subtitle 2">
            <a:extLst>
              <a:ext uri="{FF2B5EF4-FFF2-40B4-BE49-F238E27FC236}">
                <a16:creationId xmlns:a16="http://schemas.microsoft.com/office/drawing/2014/main" id="{685909B0-23C0-4523-BAD4-61A74BB9B017}"/>
              </a:ext>
            </a:extLst>
          </p:cNvPr>
          <p:cNvSpPr>
            <a:spLocks noGrp="1"/>
          </p:cNvSpPr>
          <p:nvPr>
            <p:ph type="subTitle" idx="1"/>
          </p:nvPr>
        </p:nvSpPr>
        <p:spPr/>
        <p:txBody>
          <a:bodyPr/>
          <a:lstStyle/>
          <a:p>
            <a:r>
              <a:rPr lang="en-US" dirty="0"/>
              <a:t>Joey Muzzo, Brian West, Trevor Wolfe, Jordan Sharpe, Andre magalhaes, Antonio Maldonado</a:t>
            </a:r>
          </a:p>
        </p:txBody>
      </p:sp>
      <p:pic>
        <p:nvPicPr>
          <p:cNvPr id="7" name="Recorded Sound">
            <a:hlinkClick r:id="" action="ppaction://media"/>
            <a:extLst>
              <a:ext uri="{FF2B5EF4-FFF2-40B4-BE49-F238E27FC236}">
                <a16:creationId xmlns:a16="http://schemas.microsoft.com/office/drawing/2014/main" id="{5A8DCBF6-3DC5-4480-8AE0-B0DC7B1FE8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04516" y="555567"/>
            <a:ext cx="609600" cy="609600"/>
          </a:xfrm>
          <a:prstGeom prst="rect">
            <a:avLst/>
          </a:prstGeom>
        </p:spPr>
      </p:pic>
    </p:spTree>
    <p:extLst>
      <p:ext uri="{BB962C8B-B14F-4D97-AF65-F5344CB8AC3E}">
        <p14:creationId xmlns:p14="http://schemas.microsoft.com/office/powerpoint/2010/main" val="3365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6">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21246F-EFBE-4ACA-A984-BEF4758C7F31}"/>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Child DFD level 2 &amp; 3</a:t>
            </a:r>
          </a:p>
        </p:txBody>
      </p:sp>
      <p:pic>
        <p:nvPicPr>
          <p:cNvPr id="4" name="Content Placeholder 3">
            <a:extLst>
              <a:ext uri="{FF2B5EF4-FFF2-40B4-BE49-F238E27FC236}">
                <a16:creationId xmlns:a16="http://schemas.microsoft.com/office/drawing/2014/main" id="{EA7E3CDE-1054-4A9C-B640-3E38E5FB794F}"/>
              </a:ext>
            </a:extLst>
          </p:cNvPr>
          <p:cNvPicPr>
            <a:picLocks noGrp="1" noChangeAspect="1"/>
          </p:cNvPicPr>
          <p:nvPr>
            <p:ph idx="1"/>
          </p:nvPr>
        </p:nvPicPr>
        <p:blipFill>
          <a:blip r:embed="rId7"/>
          <a:stretch>
            <a:fillRect/>
          </a:stretch>
        </p:blipFill>
        <p:spPr>
          <a:xfrm>
            <a:off x="783772" y="681135"/>
            <a:ext cx="5663682" cy="5467738"/>
          </a:xfrm>
          <a:prstGeom prst="roundRect">
            <a:avLst>
              <a:gd name="adj" fmla="val 1858"/>
            </a:avLst>
          </a:prstGeom>
          <a:effectLst>
            <a:outerShdw blurRad="50800" dist="50800" dir="5400000" algn="tl" rotWithShape="0">
              <a:srgbClr val="000000">
                <a:alpha val="43000"/>
              </a:srgbClr>
            </a:outerShdw>
          </a:effectLst>
        </p:spPr>
      </p:pic>
      <p:pic>
        <p:nvPicPr>
          <p:cNvPr id="5" name="Recorded Sound">
            <a:hlinkClick r:id="" action="ppaction://media"/>
            <a:extLst>
              <a:ext uri="{FF2B5EF4-FFF2-40B4-BE49-F238E27FC236}">
                <a16:creationId xmlns:a16="http://schemas.microsoft.com/office/drawing/2014/main" id="{DE232248-42B7-4D6B-82B1-476A69F7D80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514012" y="502669"/>
            <a:ext cx="609600" cy="609600"/>
          </a:xfrm>
          <a:prstGeom prst="rect">
            <a:avLst/>
          </a:prstGeom>
        </p:spPr>
      </p:pic>
      <p:pic>
        <p:nvPicPr>
          <p:cNvPr id="3" name="Recorded Sound">
            <a:hlinkClick r:id="" action="ppaction://media"/>
            <a:extLst>
              <a:ext uri="{FF2B5EF4-FFF2-40B4-BE49-F238E27FC236}">
                <a16:creationId xmlns:a16="http://schemas.microsoft.com/office/drawing/2014/main" id="{E6C43E0A-15AA-4B4A-8760-1B03730DBEA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514012" y="502669"/>
            <a:ext cx="609600" cy="609600"/>
          </a:xfrm>
          <a:prstGeom prst="rect">
            <a:avLst/>
          </a:prstGeom>
        </p:spPr>
      </p:pic>
    </p:spTree>
    <p:extLst>
      <p:ext uri="{BB962C8B-B14F-4D97-AF65-F5344CB8AC3E}">
        <p14:creationId xmlns:p14="http://schemas.microsoft.com/office/powerpoint/2010/main" val="25617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43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74242">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A18A-40C0-4536-9F67-C3342F07C061}"/>
              </a:ext>
            </a:extLst>
          </p:cNvPr>
          <p:cNvSpPr>
            <a:spLocks noGrp="1"/>
          </p:cNvSpPr>
          <p:nvPr>
            <p:ph type="title"/>
          </p:nvPr>
        </p:nvSpPr>
        <p:spPr/>
        <p:txBody>
          <a:bodyPr/>
          <a:lstStyle/>
          <a:p>
            <a:r>
              <a:rPr lang="en-US" dirty="0"/>
              <a:t>Structured English for 3</a:t>
            </a:r>
            <a:r>
              <a:rPr lang="en-US" baseline="30000" dirty="0"/>
              <a:t>rd</a:t>
            </a:r>
            <a:r>
              <a:rPr lang="en-US" dirty="0"/>
              <a:t> level DFD</a:t>
            </a:r>
          </a:p>
        </p:txBody>
      </p:sp>
      <p:sp>
        <p:nvSpPr>
          <p:cNvPr id="3" name="Content Placeholder 2">
            <a:extLst>
              <a:ext uri="{FF2B5EF4-FFF2-40B4-BE49-F238E27FC236}">
                <a16:creationId xmlns:a16="http://schemas.microsoft.com/office/drawing/2014/main" id="{E387C500-7337-41EF-8288-1BCB2B2FCB6B}"/>
              </a:ext>
            </a:extLst>
          </p:cNvPr>
          <p:cNvSpPr>
            <a:spLocks noGrp="1"/>
          </p:cNvSpPr>
          <p:nvPr>
            <p:ph idx="1"/>
          </p:nvPr>
        </p:nvSpPr>
        <p:spPr/>
        <p:txBody>
          <a:bodyPr>
            <a:normAutofit fontScale="92500" lnSpcReduction="20000"/>
          </a:bodyPr>
          <a:lstStyle/>
          <a:p>
            <a:pPr marL="0" indent="0">
              <a:buNone/>
            </a:pPr>
            <a:r>
              <a:rPr lang="en-US" b="1" dirty="0"/>
              <a:t>#5 Structured English Procedure For 3</a:t>
            </a:r>
            <a:r>
              <a:rPr lang="en-US" b="1" baseline="30000" dirty="0"/>
              <a:t>rd</a:t>
            </a:r>
            <a:r>
              <a:rPr lang="en-US" b="1" dirty="0"/>
              <a:t> Level DFD</a:t>
            </a:r>
            <a:endParaRPr lang="en-US" dirty="0"/>
          </a:p>
          <a:p>
            <a:pPr marL="0" indent="0">
              <a:buNone/>
            </a:pPr>
            <a:r>
              <a:rPr lang="en-US" b="1" dirty="0"/>
              <a:t>Pseudocode for #4 Level 3 DFD</a:t>
            </a:r>
            <a:endParaRPr lang="en-US" dirty="0"/>
          </a:p>
          <a:p>
            <a:pPr lvl="0">
              <a:buFont typeface="+mj-lt"/>
              <a:buAutoNum type="arabicPeriod"/>
            </a:pPr>
            <a:r>
              <a:rPr lang="en-US" b="1" dirty="0"/>
              <a:t>Enter the </a:t>
            </a:r>
            <a:r>
              <a:rPr lang="en-US" b="1" dirty="0" err="1"/>
              <a:t>Beneficiary_ID</a:t>
            </a:r>
            <a:endParaRPr lang="en-US" dirty="0"/>
          </a:p>
          <a:p>
            <a:pPr lvl="0">
              <a:buFont typeface="+mj-lt"/>
              <a:buAutoNum type="arabicPeriod"/>
            </a:pPr>
            <a:r>
              <a:rPr lang="en-US" b="1" dirty="0"/>
              <a:t>       If </a:t>
            </a:r>
            <a:endParaRPr lang="en-US" dirty="0"/>
          </a:p>
          <a:p>
            <a:pPr lvl="0">
              <a:buFont typeface="+mj-lt"/>
              <a:buAutoNum type="arabicPeriod"/>
            </a:pPr>
            <a:r>
              <a:rPr lang="en-US" b="1" dirty="0"/>
              <a:t>            </a:t>
            </a:r>
            <a:r>
              <a:rPr lang="en-US" b="1" dirty="0" err="1"/>
              <a:t>Beneficiary_Id</a:t>
            </a:r>
            <a:r>
              <a:rPr lang="en-US" b="1" dirty="0"/>
              <a:t> = </a:t>
            </a:r>
            <a:r>
              <a:rPr lang="en-US" b="1" dirty="0" err="1"/>
              <a:t>Beneficiary_Id</a:t>
            </a:r>
            <a:r>
              <a:rPr lang="en-US" b="1" dirty="0"/>
              <a:t>  does not meet requirements </a:t>
            </a:r>
            <a:endParaRPr lang="en-US" dirty="0"/>
          </a:p>
          <a:p>
            <a:pPr lvl="0">
              <a:buFont typeface="+mj-lt"/>
              <a:buAutoNum type="arabicPeriod"/>
            </a:pPr>
            <a:r>
              <a:rPr lang="en-US" b="1" dirty="0"/>
              <a:t>                Print “Please Re-Enter ID”</a:t>
            </a:r>
            <a:endParaRPr lang="en-US" dirty="0"/>
          </a:p>
          <a:p>
            <a:pPr lvl="0">
              <a:buFont typeface="+mj-lt"/>
              <a:buAutoNum type="arabicPeriod"/>
            </a:pPr>
            <a:r>
              <a:rPr lang="en-US" b="1" dirty="0"/>
              <a:t>            Else </a:t>
            </a:r>
            <a:endParaRPr lang="en-US" dirty="0"/>
          </a:p>
          <a:p>
            <a:pPr lvl="0">
              <a:buFont typeface="+mj-lt"/>
              <a:buAutoNum type="arabicPeriod"/>
            </a:pPr>
            <a:r>
              <a:rPr lang="en-US" b="1" dirty="0"/>
              <a:t>                     Update Employee information </a:t>
            </a:r>
            <a:endParaRPr lang="en-US" dirty="0"/>
          </a:p>
          <a:p>
            <a:pPr lvl="0">
              <a:buFont typeface="+mj-lt"/>
              <a:buAutoNum type="arabicPeriod"/>
            </a:pPr>
            <a:r>
              <a:rPr lang="en-US" b="1" dirty="0"/>
              <a:t>                    Return “Update Successful”</a:t>
            </a:r>
            <a:endParaRPr lang="en-US" dirty="0"/>
          </a:p>
          <a:p>
            <a:pPr lvl="0">
              <a:buFont typeface="+mj-lt"/>
              <a:buAutoNum type="arabicPeriod"/>
            </a:pPr>
            <a:r>
              <a:rPr lang="en-US" b="1" dirty="0"/>
              <a:t>              End if</a:t>
            </a:r>
            <a:endParaRPr lang="en-US" dirty="0"/>
          </a:p>
          <a:p>
            <a:pPr>
              <a:buFont typeface="+mj-lt"/>
              <a:buAutoNum type="arabicPeriod"/>
            </a:pPr>
            <a:endParaRPr lang="en-US" dirty="0"/>
          </a:p>
        </p:txBody>
      </p:sp>
      <p:pic>
        <p:nvPicPr>
          <p:cNvPr id="7" name="Audio 6">
            <a:hlinkClick r:id="" action="ppaction://media"/>
            <a:extLst>
              <a:ext uri="{FF2B5EF4-FFF2-40B4-BE49-F238E27FC236}">
                <a16:creationId xmlns:a16="http://schemas.microsoft.com/office/drawing/2014/main" id="{C0C68D66-A40C-4711-8AF0-52B88129E9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15600" y="509391"/>
            <a:ext cx="609600" cy="609600"/>
          </a:xfrm>
          <a:prstGeom prst="rect">
            <a:avLst/>
          </a:prstGeom>
        </p:spPr>
      </p:pic>
    </p:spTree>
    <p:extLst>
      <p:ext uri="{BB962C8B-B14F-4D97-AF65-F5344CB8AC3E}">
        <p14:creationId xmlns:p14="http://schemas.microsoft.com/office/powerpoint/2010/main" val="3866222649"/>
      </p:ext>
    </p:extLst>
  </p:cSld>
  <p:clrMapOvr>
    <a:masterClrMapping/>
  </p:clrMapOvr>
  <mc:AlternateContent xmlns:mc="http://schemas.openxmlformats.org/markup-compatibility/2006" xmlns:p14="http://schemas.microsoft.com/office/powerpoint/2010/main">
    <mc:Choice Requires="p14">
      <p:transition spd="slow" p14:dur="2000" advTm="89627"/>
    </mc:Choice>
    <mc:Fallback xmlns="">
      <p:transition spd="slow" advTm="8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1E23-8210-41C5-88B0-E66C5C2F819F}"/>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9C31E694-A365-4D62-94E0-F3C469D76EC1}"/>
              </a:ext>
            </a:extLst>
          </p:cNvPr>
          <p:cNvSpPr>
            <a:spLocks noGrp="1"/>
          </p:cNvSpPr>
          <p:nvPr>
            <p:ph idx="1"/>
          </p:nvPr>
        </p:nvSpPr>
        <p:spPr/>
        <p:txBody>
          <a:bodyPr/>
          <a:lstStyle/>
          <a:p>
            <a:r>
              <a:rPr lang="en-US" dirty="0"/>
              <a:t>With all of the models presented we feel confident in our ability to produce a new Employee Benefit System application for The </a:t>
            </a:r>
            <a:r>
              <a:rPr lang="en-US" dirty="0" err="1"/>
              <a:t>Cavoner</a:t>
            </a:r>
            <a:r>
              <a:rPr lang="en-US" dirty="0"/>
              <a:t> Insurance Company Inc. The application will meet all the requirements set by the company. The requirements by Canover were implemented in the designs for the EBS system. This system will help to eliminate the extensive manual effort in which Human Resource administrators fill out forms and input the data. It will reduce errors and delays caused by the old methods of data input. </a:t>
            </a:r>
          </a:p>
        </p:txBody>
      </p:sp>
      <p:pic>
        <p:nvPicPr>
          <p:cNvPr id="10" name="Audio 9">
            <a:hlinkClick r:id="" action="ppaction://media"/>
            <a:extLst>
              <a:ext uri="{FF2B5EF4-FFF2-40B4-BE49-F238E27FC236}">
                <a16:creationId xmlns:a16="http://schemas.microsoft.com/office/drawing/2014/main" id="{61A17A59-9566-40BD-A6FC-B0F1E844A1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42104" y="503583"/>
            <a:ext cx="609600" cy="609600"/>
          </a:xfrm>
          <a:prstGeom prst="rect">
            <a:avLst/>
          </a:prstGeom>
        </p:spPr>
      </p:pic>
    </p:spTree>
    <p:extLst>
      <p:ext uri="{BB962C8B-B14F-4D97-AF65-F5344CB8AC3E}">
        <p14:creationId xmlns:p14="http://schemas.microsoft.com/office/powerpoint/2010/main" val="2370602491"/>
      </p:ext>
    </p:extLst>
  </p:cSld>
  <p:clrMapOvr>
    <a:masterClrMapping/>
  </p:clrMapOvr>
  <mc:AlternateContent xmlns:mc="http://schemas.openxmlformats.org/markup-compatibility/2006" xmlns:p14="http://schemas.microsoft.com/office/powerpoint/2010/main">
    <mc:Choice Requires="p14">
      <p:transition spd="slow" p14:dur="2000" advTm="42385"/>
    </mc:Choice>
    <mc:Fallback xmlns="">
      <p:transition spd="slow" advTm="42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43939"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38B0-5FD0-4BF9-B191-B374F6B8E6C1}"/>
              </a:ext>
            </a:extLst>
          </p:cNvPr>
          <p:cNvSpPr>
            <a:spLocks noGrp="1"/>
          </p:cNvSpPr>
          <p:nvPr>
            <p:ph type="title"/>
          </p:nvPr>
        </p:nvSpPr>
        <p:spPr/>
        <p:txBody>
          <a:bodyPr/>
          <a:lstStyle/>
          <a:p>
            <a:r>
              <a:rPr lang="en-US" dirty="0"/>
              <a:t>Employee Benefit System Case Study</a:t>
            </a:r>
          </a:p>
        </p:txBody>
      </p:sp>
      <p:sp>
        <p:nvSpPr>
          <p:cNvPr id="3" name="Content Placeholder 2">
            <a:extLst>
              <a:ext uri="{FF2B5EF4-FFF2-40B4-BE49-F238E27FC236}">
                <a16:creationId xmlns:a16="http://schemas.microsoft.com/office/drawing/2014/main" id="{35BD94E5-EF8B-4AE6-BA6D-B7A47548DDC8}"/>
              </a:ext>
            </a:extLst>
          </p:cNvPr>
          <p:cNvSpPr>
            <a:spLocks noGrp="1"/>
          </p:cNvSpPr>
          <p:nvPr>
            <p:ph idx="1"/>
          </p:nvPr>
        </p:nvSpPr>
        <p:spPr/>
        <p:txBody>
          <a:bodyPr>
            <a:normAutofit fontScale="92500" lnSpcReduction="10000"/>
          </a:bodyPr>
          <a:lstStyle/>
          <a:p>
            <a:pPr marL="0" indent="0">
              <a:buNone/>
            </a:pPr>
            <a:r>
              <a:rPr lang="en-US" dirty="0"/>
              <a:t>In the first week we were introduced to The Canover Insurance Company Inc. They service nearly 10 million customers nationwide. They are looking to reengineer all systems related to human resources. The plan is to develop a new Employee Benefits System that will track employee information, time and attendance, and payroll. The goal of the Employee Benefits System is to provide a common set of automated, integrated, platform-independent system solutions for Human Resources. The new Employee Benefits System should provide the capability for each employee to maintain his or her own information regarding address and telephone number changes, beneficiary changes, United Way deductions, and Savings Bond deductions. The EBS system will also track employee insurance information, requiring them to have some type of insurance. Canover Insurance wants to offer its employee’s insurance if they do not already have coverage.</a:t>
            </a:r>
          </a:p>
        </p:txBody>
      </p:sp>
      <p:pic>
        <p:nvPicPr>
          <p:cNvPr id="4" name="Recorded Sound">
            <a:hlinkClick r:id="" action="ppaction://media"/>
            <a:extLst>
              <a:ext uri="{FF2B5EF4-FFF2-40B4-BE49-F238E27FC236}">
                <a16:creationId xmlns:a16="http://schemas.microsoft.com/office/drawing/2014/main" id="{E8C09D05-AFC7-40CB-A827-C3D826E15F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04517" y="580505"/>
            <a:ext cx="609600" cy="609600"/>
          </a:xfrm>
          <a:prstGeom prst="rect">
            <a:avLst/>
          </a:prstGeom>
        </p:spPr>
      </p:pic>
    </p:spTree>
    <p:extLst>
      <p:ext uri="{BB962C8B-B14F-4D97-AF65-F5344CB8AC3E}">
        <p14:creationId xmlns:p14="http://schemas.microsoft.com/office/powerpoint/2010/main" val="216601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D5CC-409E-4A16-B551-49D98126CCC5}"/>
              </a:ext>
            </a:extLst>
          </p:cNvPr>
          <p:cNvSpPr>
            <a:spLocks noGrp="1"/>
          </p:cNvSpPr>
          <p:nvPr>
            <p:ph type="title"/>
          </p:nvPr>
        </p:nvSpPr>
        <p:spPr>
          <a:xfrm>
            <a:off x="1154954" y="973668"/>
            <a:ext cx="8761413" cy="706964"/>
          </a:xfrm>
        </p:spPr>
        <p:txBody>
          <a:bodyPr/>
          <a:lstStyle/>
          <a:p>
            <a:pPr algn="ctr"/>
            <a:r>
              <a:rPr lang="en-US" dirty="0"/>
              <a:t>Problem Analysis</a:t>
            </a:r>
          </a:p>
        </p:txBody>
      </p:sp>
      <p:pic>
        <p:nvPicPr>
          <p:cNvPr id="4" name="Content Placeholder 3">
            <a:extLst>
              <a:ext uri="{FF2B5EF4-FFF2-40B4-BE49-F238E27FC236}">
                <a16:creationId xmlns:a16="http://schemas.microsoft.com/office/drawing/2014/main" id="{7FDE9F06-C74A-4448-970E-2C141AD735D4}"/>
              </a:ext>
            </a:extLst>
          </p:cNvPr>
          <p:cNvPicPr>
            <a:picLocks noGrp="1" noChangeAspect="1"/>
          </p:cNvPicPr>
          <p:nvPr>
            <p:ph idx="1"/>
          </p:nvPr>
        </p:nvPicPr>
        <p:blipFill>
          <a:blip r:embed="rId4"/>
          <a:stretch>
            <a:fillRect/>
          </a:stretch>
        </p:blipFill>
        <p:spPr>
          <a:xfrm>
            <a:off x="539133" y="1838715"/>
            <a:ext cx="5096556" cy="4814596"/>
          </a:xfrm>
          <a:prstGeom prst="rect">
            <a:avLst/>
          </a:prstGeom>
        </p:spPr>
      </p:pic>
      <p:pic>
        <p:nvPicPr>
          <p:cNvPr id="5" name="Picture 4">
            <a:extLst>
              <a:ext uri="{FF2B5EF4-FFF2-40B4-BE49-F238E27FC236}">
                <a16:creationId xmlns:a16="http://schemas.microsoft.com/office/drawing/2014/main" id="{F60BE132-BEA8-4EFD-882E-B0ACAEDA185E}"/>
              </a:ext>
            </a:extLst>
          </p:cNvPr>
          <p:cNvPicPr>
            <a:picLocks noChangeAspect="1"/>
          </p:cNvPicPr>
          <p:nvPr/>
        </p:nvPicPr>
        <p:blipFill>
          <a:blip r:embed="rId5"/>
          <a:stretch>
            <a:fillRect/>
          </a:stretch>
        </p:blipFill>
        <p:spPr>
          <a:xfrm>
            <a:off x="5701004" y="1860000"/>
            <a:ext cx="6029325" cy="4772025"/>
          </a:xfrm>
          <a:prstGeom prst="rect">
            <a:avLst/>
          </a:prstGeom>
        </p:spPr>
      </p:pic>
      <p:pic>
        <p:nvPicPr>
          <p:cNvPr id="6" name="Recorded Sound">
            <a:hlinkClick r:id="" action="ppaction://media"/>
            <a:extLst>
              <a:ext uri="{FF2B5EF4-FFF2-40B4-BE49-F238E27FC236}">
                <a16:creationId xmlns:a16="http://schemas.microsoft.com/office/drawing/2014/main" id="{1356EEA0-0B56-4F32-82D8-919124C58B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29454" y="522317"/>
            <a:ext cx="609600" cy="609600"/>
          </a:xfrm>
          <a:prstGeom prst="rect">
            <a:avLst/>
          </a:prstGeom>
        </p:spPr>
      </p:pic>
    </p:spTree>
    <p:extLst>
      <p:ext uri="{BB962C8B-B14F-4D97-AF65-F5344CB8AC3E}">
        <p14:creationId xmlns:p14="http://schemas.microsoft.com/office/powerpoint/2010/main" val="17950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58AE-8260-4A37-9420-18AFFCD138AE}"/>
              </a:ext>
            </a:extLst>
          </p:cNvPr>
          <p:cNvSpPr>
            <a:spLocks noGrp="1"/>
          </p:cNvSpPr>
          <p:nvPr>
            <p:ph type="title"/>
          </p:nvPr>
        </p:nvSpPr>
        <p:spPr/>
        <p:txBody>
          <a:bodyPr/>
          <a:lstStyle/>
          <a:p>
            <a:r>
              <a:rPr lang="en-US" dirty="0"/>
              <a:t>Cause and Effect Analysis</a:t>
            </a:r>
          </a:p>
        </p:txBody>
      </p:sp>
      <p:pic>
        <p:nvPicPr>
          <p:cNvPr id="4" name="Content Placeholder 3">
            <a:extLst>
              <a:ext uri="{FF2B5EF4-FFF2-40B4-BE49-F238E27FC236}">
                <a16:creationId xmlns:a16="http://schemas.microsoft.com/office/drawing/2014/main" id="{21B22538-1B20-452A-85C6-0E64413E1F1C}"/>
              </a:ext>
            </a:extLst>
          </p:cNvPr>
          <p:cNvPicPr>
            <a:picLocks noGrp="1" noChangeAspect="1"/>
          </p:cNvPicPr>
          <p:nvPr>
            <p:ph idx="1"/>
          </p:nvPr>
        </p:nvPicPr>
        <p:blipFill>
          <a:blip r:embed="rId4"/>
          <a:stretch>
            <a:fillRect/>
          </a:stretch>
        </p:blipFill>
        <p:spPr>
          <a:xfrm>
            <a:off x="421126" y="2640823"/>
            <a:ext cx="5565655" cy="3416300"/>
          </a:xfrm>
          <a:prstGeom prst="rect">
            <a:avLst/>
          </a:prstGeom>
        </p:spPr>
      </p:pic>
      <p:pic>
        <p:nvPicPr>
          <p:cNvPr id="5" name="Picture 4">
            <a:extLst>
              <a:ext uri="{FF2B5EF4-FFF2-40B4-BE49-F238E27FC236}">
                <a16:creationId xmlns:a16="http://schemas.microsoft.com/office/drawing/2014/main" id="{DDCD01EB-1C43-454C-977A-45B96F4D945B}"/>
              </a:ext>
            </a:extLst>
          </p:cNvPr>
          <p:cNvPicPr>
            <a:picLocks noChangeAspect="1"/>
          </p:cNvPicPr>
          <p:nvPr/>
        </p:nvPicPr>
        <p:blipFill>
          <a:blip r:embed="rId5"/>
          <a:stretch>
            <a:fillRect/>
          </a:stretch>
        </p:blipFill>
        <p:spPr>
          <a:xfrm>
            <a:off x="5986780" y="2640823"/>
            <a:ext cx="5900419" cy="3455177"/>
          </a:xfrm>
          <a:prstGeom prst="rect">
            <a:avLst/>
          </a:prstGeom>
        </p:spPr>
      </p:pic>
      <p:pic>
        <p:nvPicPr>
          <p:cNvPr id="7" name="Audio 6">
            <a:hlinkClick r:id="" action="ppaction://media"/>
            <a:extLst>
              <a:ext uri="{FF2B5EF4-FFF2-40B4-BE49-F238E27FC236}">
                <a16:creationId xmlns:a16="http://schemas.microsoft.com/office/drawing/2014/main" id="{D753ED2E-7F45-4F0E-B499-F42406D593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27446" y="457200"/>
            <a:ext cx="609600" cy="609600"/>
          </a:xfrm>
          <a:prstGeom prst="rect">
            <a:avLst/>
          </a:prstGeom>
        </p:spPr>
      </p:pic>
    </p:spTree>
    <p:extLst>
      <p:ext uri="{BB962C8B-B14F-4D97-AF65-F5344CB8AC3E}">
        <p14:creationId xmlns:p14="http://schemas.microsoft.com/office/powerpoint/2010/main" val="3627273871"/>
      </p:ext>
    </p:extLst>
  </p:cSld>
  <p:clrMapOvr>
    <a:masterClrMapping/>
  </p:clrMapOvr>
  <mc:AlternateContent xmlns:mc="http://schemas.openxmlformats.org/markup-compatibility/2006" xmlns:p14="http://schemas.microsoft.com/office/powerpoint/2010/main">
    <mc:Choice Requires="p14">
      <p:transition spd="slow" p14:dur="2000" advTm="76461"/>
    </mc:Choice>
    <mc:Fallback xmlns="">
      <p:transition spd="slow" advTm="76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57576"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A4FA-3684-44B9-ABE9-15864011BF4F}"/>
              </a:ext>
            </a:extLst>
          </p:cNvPr>
          <p:cNvSpPr>
            <a:spLocks noGrp="1"/>
          </p:cNvSpPr>
          <p:nvPr>
            <p:ph type="title"/>
          </p:nvPr>
        </p:nvSpPr>
        <p:spPr/>
        <p:txBody>
          <a:bodyPr/>
          <a:lstStyle/>
          <a:p>
            <a:r>
              <a:rPr lang="en-US" dirty="0"/>
              <a:t>Context Data Flow Diagram</a:t>
            </a:r>
          </a:p>
        </p:txBody>
      </p:sp>
      <p:pic>
        <p:nvPicPr>
          <p:cNvPr id="4" name="Content Placeholder 3">
            <a:extLst>
              <a:ext uri="{FF2B5EF4-FFF2-40B4-BE49-F238E27FC236}">
                <a16:creationId xmlns:a16="http://schemas.microsoft.com/office/drawing/2014/main" id="{B6DB371F-4BAA-477B-8E25-8AF4F8AEDD29}"/>
              </a:ext>
            </a:extLst>
          </p:cNvPr>
          <p:cNvPicPr>
            <a:picLocks noGrp="1" noChangeAspect="1"/>
          </p:cNvPicPr>
          <p:nvPr>
            <p:ph idx="1"/>
          </p:nvPr>
        </p:nvPicPr>
        <p:blipFill>
          <a:blip r:embed="rId4"/>
          <a:stretch>
            <a:fillRect/>
          </a:stretch>
        </p:blipFill>
        <p:spPr>
          <a:xfrm>
            <a:off x="2905828" y="2603500"/>
            <a:ext cx="5724988" cy="3416300"/>
          </a:xfrm>
          <a:prstGeom prst="rect">
            <a:avLst/>
          </a:prstGeom>
        </p:spPr>
      </p:pic>
      <p:pic>
        <p:nvPicPr>
          <p:cNvPr id="8" name="Audio 7">
            <a:hlinkClick r:id="" action="ppaction://media"/>
            <a:extLst>
              <a:ext uri="{FF2B5EF4-FFF2-40B4-BE49-F238E27FC236}">
                <a16:creationId xmlns:a16="http://schemas.microsoft.com/office/drawing/2014/main" id="{549F5EA0-9168-4D0D-8B16-3749011C78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28853" y="477079"/>
            <a:ext cx="609600" cy="609600"/>
          </a:xfrm>
          <a:prstGeom prst="rect">
            <a:avLst/>
          </a:prstGeom>
        </p:spPr>
      </p:pic>
    </p:spTree>
    <p:extLst>
      <p:ext uri="{BB962C8B-B14F-4D97-AF65-F5344CB8AC3E}">
        <p14:creationId xmlns:p14="http://schemas.microsoft.com/office/powerpoint/2010/main" val="646514810"/>
      </p:ext>
    </p:extLst>
  </p:cSld>
  <p:clrMapOvr>
    <a:masterClrMapping/>
  </p:clrMapOvr>
  <mc:AlternateContent xmlns:mc="http://schemas.openxmlformats.org/markup-compatibility/2006" xmlns:p14="http://schemas.microsoft.com/office/powerpoint/2010/main">
    <mc:Choice Requires="p14">
      <p:transition spd="slow" p14:dur="2000" advTm="80258"/>
    </mc:Choice>
    <mc:Fallback xmlns="">
      <p:transition spd="slow" advTm="80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0606"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32B3-4301-4AE2-B12A-367DBB8D0738}"/>
              </a:ext>
            </a:extLst>
          </p:cNvPr>
          <p:cNvSpPr>
            <a:spLocks noGrp="1"/>
          </p:cNvSpPr>
          <p:nvPr>
            <p:ph type="title"/>
          </p:nvPr>
        </p:nvSpPr>
        <p:spPr/>
        <p:txBody>
          <a:bodyPr/>
          <a:lstStyle/>
          <a:p>
            <a:r>
              <a:rPr lang="en-US" dirty="0"/>
              <a:t>Entity Definition Matrix &amp; Logical ERD</a:t>
            </a:r>
          </a:p>
        </p:txBody>
      </p:sp>
      <p:pic>
        <p:nvPicPr>
          <p:cNvPr id="4" name="Content Placeholder 3">
            <a:extLst>
              <a:ext uri="{FF2B5EF4-FFF2-40B4-BE49-F238E27FC236}">
                <a16:creationId xmlns:a16="http://schemas.microsoft.com/office/drawing/2014/main" id="{464C69E8-4D32-4DE1-98F4-EFA9B23ED6DC}"/>
              </a:ext>
            </a:extLst>
          </p:cNvPr>
          <p:cNvPicPr>
            <a:picLocks noGrp="1" noChangeAspect="1"/>
          </p:cNvPicPr>
          <p:nvPr>
            <p:ph idx="1"/>
          </p:nvPr>
        </p:nvPicPr>
        <p:blipFill>
          <a:blip r:embed="rId4"/>
          <a:stretch>
            <a:fillRect/>
          </a:stretch>
        </p:blipFill>
        <p:spPr>
          <a:xfrm>
            <a:off x="596786" y="2377684"/>
            <a:ext cx="4284747" cy="4385388"/>
          </a:xfrm>
          <a:prstGeom prst="rect">
            <a:avLst/>
          </a:prstGeom>
        </p:spPr>
      </p:pic>
      <p:pic>
        <p:nvPicPr>
          <p:cNvPr id="5" name="Picture 4">
            <a:extLst>
              <a:ext uri="{FF2B5EF4-FFF2-40B4-BE49-F238E27FC236}">
                <a16:creationId xmlns:a16="http://schemas.microsoft.com/office/drawing/2014/main" id="{265EE79A-D2F4-46EC-B578-85B9B86705D4}"/>
              </a:ext>
            </a:extLst>
          </p:cNvPr>
          <p:cNvPicPr>
            <a:picLocks noChangeAspect="1"/>
          </p:cNvPicPr>
          <p:nvPr/>
        </p:nvPicPr>
        <p:blipFill>
          <a:blip r:embed="rId5"/>
          <a:stretch>
            <a:fillRect/>
          </a:stretch>
        </p:blipFill>
        <p:spPr>
          <a:xfrm>
            <a:off x="5535660" y="3043350"/>
            <a:ext cx="5913633" cy="2840982"/>
          </a:xfrm>
          <a:prstGeom prst="rect">
            <a:avLst/>
          </a:prstGeom>
        </p:spPr>
      </p:pic>
      <p:pic>
        <p:nvPicPr>
          <p:cNvPr id="3" name="Media2">
            <a:hlinkClick r:id="" action="ppaction://media"/>
            <a:extLst>
              <a:ext uri="{FF2B5EF4-FFF2-40B4-BE49-F238E27FC236}">
                <a16:creationId xmlns:a16="http://schemas.microsoft.com/office/drawing/2014/main" id="{12D3717D-0224-4BB9-8CBC-CDE2F2D518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15128" y="364068"/>
            <a:ext cx="609600" cy="609600"/>
          </a:xfrm>
          <a:prstGeom prst="rect">
            <a:avLst/>
          </a:prstGeom>
        </p:spPr>
      </p:pic>
    </p:spTree>
    <p:extLst>
      <p:ext uri="{BB962C8B-B14F-4D97-AF65-F5344CB8AC3E}">
        <p14:creationId xmlns:p14="http://schemas.microsoft.com/office/powerpoint/2010/main" val="234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A22237A-290C-4A50-B193-B6733339D1B7}"/>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Context Data Model</a:t>
            </a:r>
          </a:p>
        </p:txBody>
      </p:sp>
      <p:pic>
        <p:nvPicPr>
          <p:cNvPr id="4" name="Content Placeholder 3">
            <a:extLst>
              <a:ext uri="{FF2B5EF4-FFF2-40B4-BE49-F238E27FC236}">
                <a16:creationId xmlns:a16="http://schemas.microsoft.com/office/drawing/2014/main" id="{8A2F0D6A-0940-42F7-86A1-ADB0542F981A}"/>
              </a:ext>
            </a:extLst>
          </p:cNvPr>
          <p:cNvPicPr>
            <a:picLocks noGrp="1" noChangeAspect="1"/>
          </p:cNvPicPr>
          <p:nvPr>
            <p:ph idx="1"/>
          </p:nvPr>
        </p:nvPicPr>
        <p:blipFill>
          <a:blip r:embed="rId5"/>
          <a:stretch>
            <a:fillRect/>
          </a:stretch>
        </p:blipFill>
        <p:spPr>
          <a:xfrm>
            <a:off x="648930" y="624976"/>
            <a:ext cx="6862913" cy="5495905"/>
          </a:xfrm>
          <a:prstGeom prst="roundRect">
            <a:avLst>
              <a:gd name="adj" fmla="val 1858"/>
            </a:avLst>
          </a:prstGeom>
          <a:effectLst>
            <a:outerShdw blurRad="50800" dist="50800" dir="5400000" algn="tl" rotWithShape="0">
              <a:srgbClr val="000000">
                <a:alpha val="43000"/>
              </a:srgbClr>
            </a:outerShdw>
          </a:effectLst>
        </p:spPr>
      </p:pic>
      <p:pic>
        <p:nvPicPr>
          <p:cNvPr id="3" name="Media3">
            <a:hlinkClick r:id="" action="ppaction://media"/>
            <a:extLst>
              <a:ext uri="{FF2B5EF4-FFF2-40B4-BE49-F238E27FC236}">
                <a16:creationId xmlns:a16="http://schemas.microsoft.com/office/drawing/2014/main" id="{44E6882D-CAB3-485B-BDB4-3F080F81B0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3677" y="503462"/>
            <a:ext cx="609600" cy="609600"/>
          </a:xfrm>
          <a:prstGeom prst="rect">
            <a:avLst/>
          </a:prstGeom>
        </p:spPr>
      </p:pic>
    </p:spTree>
    <p:extLst>
      <p:ext uri="{BB962C8B-B14F-4D97-AF65-F5344CB8AC3E}">
        <p14:creationId xmlns:p14="http://schemas.microsoft.com/office/powerpoint/2010/main" val="14551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D7D5D50-AEBF-4B6B-8205-AFDE4B3EACA9}"/>
              </a:ext>
            </a:extLst>
          </p:cNvPr>
          <p:cNvSpPr>
            <a:spLocks noGrp="1"/>
          </p:cNvSpPr>
          <p:nvPr>
            <p:ph type="title"/>
          </p:nvPr>
        </p:nvSpPr>
        <p:spPr>
          <a:xfrm>
            <a:off x="8160773" y="1113062"/>
            <a:ext cx="3382297" cy="3281957"/>
          </a:xfrm>
        </p:spPr>
        <p:txBody>
          <a:bodyPr vert="horz" lIns="91440" tIns="45720" rIns="91440" bIns="45720" rtlCol="0" anchor="b">
            <a:normAutofit fontScale="90000"/>
          </a:bodyPr>
          <a:lstStyle/>
          <a:p>
            <a:r>
              <a:rPr lang="en-US" sz="5400" dirty="0">
                <a:solidFill>
                  <a:srgbClr val="EBEBEB"/>
                </a:solidFill>
              </a:rPr>
              <a:t>Fully Attributed Physical ERD</a:t>
            </a:r>
            <a:endParaRPr lang="en-US" sz="5400" b="0" i="0" kern="1200" dirty="0">
              <a:solidFill>
                <a:srgbClr val="EBEBEB"/>
              </a:solidFill>
              <a:latin typeface="+mj-lt"/>
              <a:ea typeface="+mj-ea"/>
              <a:cs typeface="+mj-cs"/>
            </a:endParaRPr>
          </a:p>
        </p:txBody>
      </p:sp>
      <p:pic>
        <p:nvPicPr>
          <p:cNvPr id="4" name="Content Placeholder 3">
            <a:extLst>
              <a:ext uri="{FF2B5EF4-FFF2-40B4-BE49-F238E27FC236}">
                <a16:creationId xmlns:a16="http://schemas.microsoft.com/office/drawing/2014/main" id="{CEE09397-1D24-4983-8408-FD3174748971}"/>
              </a:ext>
            </a:extLst>
          </p:cNvPr>
          <p:cNvPicPr>
            <a:picLocks noGrp="1" noChangeAspect="1"/>
          </p:cNvPicPr>
          <p:nvPr>
            <p:ph idx="1"/>
          </p:nvPr>
        </p:nvPicPr>
        <p:blipFill>
          <a:blip r:embed="rId5"/>
          <a:stretch>
            <a:fillRect/>
          </a:stretch>
        </p:blipFill>
        <p:spPr>
          <a:xfrm>
            <a:off x="727788" y="709127"/>
            <a:ext cx="6632905" cy="5337110"/>
          </a:xfrm>
          <a:prstGeom prst="roundRect">
            <a:avLst>
              <a:gd name="adj" fmla="val 1858"/>
            </a:avLst>
          </a:prstGeom>
          <a:effectLst>
            <a:outerShdw blurRad="50800" dist="50800" dir="5400000" algn="tl" rotWithShape="0">
              <a:srgbClr val="000000">
                <a:alpha val="43000"/>
              </a:srgbClr>
            </a:outerShdw>
          </a:effectLst>
        </p:spPr>
      </p:pic>
      <p:pic>
        <p:nvPicPr>
          <p:cNvPr id="3" name="Recorded Sound">
            <a:hlinkClick r:id="" action="ppaction://media"/>
            <a:extLst>
              <a:ext uri="{FF2B5EF4-FFF2-40B4-BE49-F238E27FC236}">
                <a16:creationId xmlns:a16="http://schemas.microsoft.com/office/drawing/2014/main" id="{B528ED44-14A3-40BC-B970-065E891C3A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14012" y="490330"/>
            <a:ext cx="609600" cy="609600"/>
          </a:xfrm>
          <a:prstGeom prst="rect">
            <a:avLst/>
          </a:prstGeom>
        </p:spPr>
      </p:pic>
    </p:spTree>
    <p:extLst>
      <p:ext uri="{BB962C8B-B14F-4D97-AF65-F5344CB8AC3E}">
        <p14:creationId xmlns:p14="http://schemas.microsoft.com/office/powerpoint/2010/main" val="320555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CAE18E0-08E5-40A3-AA5E-4D0067143D11}"/>
              </a:ext>
            </a:extLst>
          </p:cNvPr>
          <p:cNvSpPr>
            <a:spLocks noGrp="1"/>
          </p:cNvSpPr>
          <p:nvPr>
            <p:ph type="title"/>
          </p:nvPr>
        </p:nvSpPr>
        <p:spPr>
          <a:xfrm>
            <a:off x="7893697" y="1241266"/>
            <a:ext cx="3649373" cy="2061771"/>
          </a:xfrm>
        </p:spPr>
        <p:txBody>
          <a:bodyPr vert="horz" lIns="91440" tIns="45720" rIns="91440" bIns="45720" rtlCol="0" anchor="b">
            <a:normAutofit/>
          </a:bodyPr>
          <a:lstStyle/>
          <a:p>
            <a:r>
              <a:rPr lang="en-US" sz="5400" b="0" i="0" kern="1200" dirty="0">
                <a:solidFill>
                  <a:srgbClr val="EBEBEB"/>
                </a:solidFill>
                <a:latin typeface="+mj-lt"/>
                <a:ea typeface="+mj-ea"/>
                <a:cs typeface="+mj-cs"/>
              </a:rPr>
              <a:t>Adult DFD level 0</a:t>
            </a:r>
          </a:p>
        </p:txBody>
      </p:sp>
      <p:sp>
        <p:nvSpPr>
          <p:cNvPr id="30" name="Rectangle 29">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FBA444CC-6030-4862-9556-B8F9EA33DEFB}"/>
              </a:ext>
            </a:extLst>
          </p:cNvPr>
          <p:cNvPicPr>
            <a:picLocks noGrp="1" noChangeAspect="1"/>
          </p:cNvPicPr>
          <p:nvPr>
            <p:ph idx="1"/>
          </p:nvPr>
        </p:nvPicPr>
        <p:blipFill>
          <a:blip r:embed="rId5"/>
          <a:stretch>
            <a:fillRect/>
          </a:stretch>
        </p:blipFill>
        <p:spPr>
          <a:xfrm>
            <a:off x="737117" y="643812"/>
            <a:ext cx="6507649" cy="5467739"/>
          </a:xfrm>
          <a:prstGeom prst="roundRect">
            <a:avLst>
              <a:gd name="adj" fmla="val 1858"/>
            </a:avLst>
          </a:prstGeom>
          <a:effectLst>
            <a:outerShdw blurRad="50800" dist="50800" dir="5400000" algn="tl" rotWithShape="0">
              <a:srgbClr val="000000">
                <a:alpha val="43000"/>
              </a:srgbClr>
            </a:outerShdw>
          </a:effectLst>
        </p:spPr>
      </p:pic>
      <p:pic>
        <p:nvPicPr>
          <p:cNvPr id="3" name="Recorded Sound">
            <a:hlinkClick r:id="" action="ppaction://media"/>
            <a:extLst>
              <a:ext uri="{FF2B5EF4-FFF2-40B4-BE49-F238E27FC236}">
                <a16:creationId xmlns:a16="http://schemas.microsoft.com/office/drawing/2014/main" id="{D3FF5A51-C1AC-4570-86DA-8585C190C0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14012" y="533400"/>
            <a:ext cx="609600" cy="609600"/>
          </a:xfrm>
          <a:prstGeom prst="rect">
            <a:avLst/>
          </a:prstGeom>
        </p:spPr>
      </p:pic>
    </p:spTree>
    <p:extLst>
      <p:ext uri="{BB962C8B-B14F-4D97-AF65-F5344CB8AC3E}">
        <p14:creationId xmlns:p14="http://schemas.microsoft.com/office/powerpoint/2010/main" val="27180257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1176</TotalTime>
  <Words>372</Words>
  <Application>Microsoft Office PowerPoint</Application>
  <PresentationFormat>Widescreen</PresentationFormat>
  <Paragraphs>25</Paragraphs>
  <Slides>12</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Canover Insurance CO. Employee Benefit System</vt:lpstr>
      <vt:lpstr>Employee Benefit System Case Study</vt:lpstr>
      <vt:lpstr>Problem Analysis</vt:lpstr>
      <vt:lpstr>Cause and Effect Analysis</vt:lpstr>
      <vt:lpstr>Context Data Flow Diagram</vt:lpstr>
      <vt:lpstr>Entity Definition Matrix &amp; Logical ERD</vt:lpstr>
      <vt:lpstr>Context Data Model</vt:lpstr>
      <vt:lpstr>Fully Attributed Physical ERD</vt:lpstr>
      <vt:lpstr>Adult DFD level 0</vt:lpstr>
      <vt:lpstr>Child DFD level 2 &amp; 3</vt:lpstr>
      <vt:lpstr>Structured English for 3rd level DFD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Canover Insurance CO. Employee Benefit System</dc:title>
  <dc:creator>joseph muzzo</dc:creator>
  <cp:lastModifiedBy>joseph muzzo</cp:lastModifiedBy>
  <cp:revision>18</cp:revision>
  <dcterms:created xsi:type="dcterms:W3CDTF">2019-06-18T13:53:52Z</dcterms:created>
  <dcterms:modified xsi:type="dcterms:W3CDTF">2020-03-31T15:38:45Z</dcterms:modified>
</cp:coreProperties>
</file>